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33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96" r:id="rId11"/>
    <p:sldId id="290" r:id="rId12"/>
    <p:sldId id="293" r:id="rId13"/>
    <p:sldId id="292" r:id="rId14"/>
    <p:sldId id="294" r:id="rId15"/>
    <p:sldId id="267" r:id="rId16"/>
    <p:sldId id="279" r:id="rId17"/>
    <p:sldId id="269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76" r:id="rId27"/>
    <p:sldId id="278" r:id="rId28"/>
    <p:sldId id="268" r:id="rId29"/>
    <p:sldId id="265" r:id="rId30"/>
    <p:sldId id="274" r:id="rId31"/>
    <p:sldId id="264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83" autoAdjust="0"/>
  </p:normalViewPr>
  <p:slideViewPr>
    <p:cSldViewPr snapToGrid="0">
      <p:cViewPr varScale="1">
        <p:scale>
          <a:sx n="107" d="100"/>
          <a:sy n="107" d="100"/>
        </p:scale>
        <p:origin x="7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CC8E-66A9-4042-9526-4BE5FFA73C0A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F905-52D5-4246-B034-4B578DD7A9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3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structuré selon le modèle MVC (Modèle-Vue-Contrôleur), avec un échange d'informations entre l'application et la base de données via des contrôleurs Symfony PHP.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8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135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wireframe de l'application, montrant l’agencement de base des éléments d’interface.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172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la maquette de l'application, présentant un aperçu visuel détaillé de l'interface utilisateur.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34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/>
              <a:t>Pour développer Uber Cut, </a:t>
            </a:r>
          </a:p>
          <a:p>
            <a:pPr>
              <a:buFont typeface="+mj-lt"/>
              <a:buAutoNum type="arabicPeriod"/>
            </a:pPr>
            <a:r>
              <a:rPr lang="fr-FR" dirty="0"/>
              <a:t>j'ai utilisé Symfony pour le backend, </a:t>
            </a:r>
          </a:p>
          <a:p>
            <a:pPr>
              <a:buFont typeface="+mj-lt"/>
              <a:buAutoNum type="arabicPeriod"/>
            </a:pPr>
            <a:r>
              <a:rPr lang="fr-FR" dirty="0" err="1"/>
              <a:t>Twig</a:t>
            </a:r>
            <a:r>
              <a:rPr lang="fr-FR" dirty="0"/>
              <a:t> pour le moteur de </a:t>
            </a:r>
            <a:r>
              <a:rPr lang="fr-FR" dirty="0" err="1"/>
              <a:t>templates</a:t>
            </a:r>
            <a:r>
              <a:rPr lang="fr-FR" dirty="0"/>
              <a:t>, </a:t>
            </a:r>
          </a:p>
          <a:p>
            <a:pPr>
              <a:buFont typeface="+mj-lt"/>
              <a:buAutoNum type="arabicPeriod"/>
            </a:pPr>
            <a:r>
              <a:rPr lang="fr-FR" dirty="0"/>
              <a:t>Doctrine pour l'ORM, </a:t>
            </a:r>
          </a:p>
          <a:p>
            <a:pPr>
              <a:buFont typeface="+mj-lt"/>
              <a:buAutoNum type="arabicPeriod"/>
            </a:pPr>
            <a:r>
              <a:rPr lang="fr-FR" dirty="0"/>
              <a:t>JavaScript avec Leaflet pour la géolocalisation, </a:t>
            </a:r>
          </a:p>
          <a:p>
            <a:pPr>
              <a:buFont typeface="+mj-lt"/>
              <a:buAutoNum type="arabicPeriod"/>
            </a:pPr>
            <a:r>
              <a:rPr lang="fr-FR" dirty="0"/>
              <a:t>et Bootstrap pour le design réactif.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633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s’agit d’un projet personnel que je mène seul. </a:t>
            </a:r>
          </a:p>
          <a:p>
            <a:r>
              <a:rPr lang="fr-FR" dirty="0"/>
              <a:t>Pour l'organisation, je me suis inspiré de la méthode itérative utilisée en entreprise avec un système de tickets. </a:t>
            </a:r>
          </a:p>
          <a:p>
            <a:r>
              <a:rPr lang="fr-FR" dirty="0"/>
              <a:t>J'utilise également un repository GitHub pour le </a:t>
            </a:r>
            <a:r>
              <a:rPr lang="fr-FR" dirty="0" err="1"/>
              <a:t>versionning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SYSTÈME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4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495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conclusion, Uber Cut vise à révolutionner la manière dont les services de coiffure sont offerts et réservés. </a:t>
            </a:r>
          </a:p>
          <a:p>
            <a:r>
              <a:rPr lang="fr-FR" dirty="0"/>
              <a:t>Grâce à une interface intuitive et des fonctionnalités bien pensées, cette plateforme simplifie la vie des coiffeurs indépendants et de leurs clients. </a:t>
            </a:r>
          </a:p>
          <a:p>
            <a:endParaRPr lang="fr-FR" dirty="0"/>
          </a:p>
          <a:p>
            <a:r>
              <a:rPr lang="fr-FR" dirty="0"/>
              <a:t>Améliorations possibles :</a:t>
            </a:r>
          </a:p>
          <a:p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Intégration d'un système de paiement en ligne.</a:t>
            </a:r>
          </a:p>
          <a:p>
            <a:pPr>
              <a:buFont typeface="+mj-lt"/>
              <a:buAutoNum type="arabicPeriod"/>
            </a:pPr>
            <a:r>
              <a:rPr lang="fr-FR" dirty="0"/>
              <a:t>Amélioration de l'algorithme de recherche pour des résultats plus pertinents.</a:t>
            </a:r>
          </a:p>
          <a:p>
            <a:pPr>
              <a:buFont typeface="+mj-lt"/>
              <a:buAutoNum type="arabicPeriod"/>
            </a:pPr>
            <a:r>
              <a:rPr lang="fr-FR" dirty="0"/>
              <a:t>Ajout de fonctionnalités de messagerie entre clients et coiffeurs. </a:t>
            </a:r>
          </a:p>
          <a:p>
            <a:pPr>
              <a:buFont typeface="+mj-lt"/>
              <a:buAutoNum type="arabicPeriod"/>
            </a:pPr>
            <a:r>
              <a:rPr lang="fr-FR" dirty="0"/>
              <a:t>Développement d'une application mobile native."</a:t>
            </a:r>
          </a:p>
          <a:p>
            <a:endParaRPr lang="fr-FR" dirty="0"/>
          </a:p>
          <a:p>
            <a:r>
              <a:rPr lang="fr-FR" dirty="0"/>
              <a:t>Merci pour votre attention, et je suis prêt à répondre à vos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56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une plateforme web qui met en relation des coiffeurs locaux avec des clients de manière rapide, facile et abordable.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94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27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les interactions principales des utilisateurs avec le système.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1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33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23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diagrammes montrent les séquences pour des cas comme la connexion et la réservation.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030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2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94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770-8F2F-7FF7-B753-5B48EBE2C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85004-91D1-2B07-FEA9-E48B8609D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254C-20A2-AD0D-7B20-C3D7DA39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8991-6DA9-0DAD-FC0C-4E57A8D8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12D9-EE6C-7A61-2D1E-64245089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0079-81B7-8BD7-0096-43958592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92267-F5BD-075C-A840-376252366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845C-03CA-A629-D197-BA1D1EFD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2EF5-03A5-EC16-B84C-114AD4DF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A5AF8-EA4A-9389-000E-4D00737F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7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B0A7A-4BCE-48D8-722E-F7CBBBC74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40E79-DCDB-4DB5-2EBA-683A1E845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0CB7C-96A7-4ED2-9EC8-B59AC893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749E-5568-DB89-6A34-73BA017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217C-DABB-9CB2-7837-DB20AA9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71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9878-412D-4B71-CE8F-169AD0FA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2EF2-0B3D-DEF9-8978-51E93588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7983-BE22-BBF0-8376-EC1AB9C9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A69A-7C82-5254-34CD-9235FA97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863B-5A66-6B1E-71D8-8B1E3E13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6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32F2-9EF2-9B88-8A64-3F55805D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3F77-4998-1FD3-603D-685DD1FC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0502-7708-9138-35C0-8C2A4CAF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BD56-F1ED-F890-9970-BFAAC6CC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DEB70-266D-54DA-98D0-A1F930AB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82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9D40-CDA8-8A39-5A11-95EDF5A2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D78A-618F-5D62-3050-7A6C76C5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62867-80A2-7DB3-9F18-6E98FBF47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B1749-09B5-8334-C4A0-139212B4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085F-E10A-C04C-D24B-67C1E6D1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CA5E9-EB54-AD05-F5AB-730C99FF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19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53-A458-27BC-EE6D-1BC76217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AFB-B6F9-D5A1-A64B-A61088585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FD70F-328D-4CEC-4A77-6D5EC00EC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04AAF-FC23-40A0-D5CD-75E44B44B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9D4EB-77D8-8507-4DAE-8BDE8EDE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EE40D-1C58-05C4-0A99-F1F87FCF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4BB25-BB98-363E-304D-DE555264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64EC-7371-C5FF-FA6D-DC5B91FA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6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BCC2-DE65-5556-155D-74792FD7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ECAE9-5525-1E08-D238-AF37AA8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0D93F-5661-6AA7-AC1E-49FF470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AF4FF-386E-FDDD-272F-97409838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59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3C803-7549-54BF-4EF9-6E0921AA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5C628-C8C2-55E3-5B1D-1E5F2516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9E21-F658-053D-B0CD-13A6CF7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59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D656-A769-B0CC-EFD4-2C8DC763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E59E-261E-DA4A-387E-7A67C66F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D4C05-FC92-4893-1B70-03DFD0E8E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FCABE-0C13-CDA7-D0CF-7E6BF4B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18297-662E-0748-F57B-C1822C07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F6E-3F26-412C-2271-0AE89F5E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9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7922-211E-CD6B-D00E-5CCFD4FB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C4132-EAE2-BC1B-52AC-8397CA5D8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5757C-E812-7AE7-BF61-18D651C50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FBD7F-4AFE-6373-407F-42E39B91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6BAA1-9BD2-23F8-C8DF-ACDA4A63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0EE8B-1C12-F747-1D54-05694E5E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47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775B0-38AB-2D8D-6207-DBF039A4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F492-938F-513D-326A-A74B2A5B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A258-1B18-9AE3-94F8-82D6FAE34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F25DD-6FB1-49D7-B71E-281AE986BB3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C9F7-F7A7-556B-8EFC-33E61703A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5E73-C32B-B675-2358-EEF7DB12C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svg"/><Relationship Id="rId7" Type="http://schemas.openxmlformats.org/officeDocument/2006/relationships/image" Target="../media/image2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35F4-E818-F8CA-7324-A4D2C85B1F22}"/>
              </a:ext>
            </a:extLst>
          </p:cNvPr>
          <p:cNvSpPr txBox="1"/>
          <p:nvPr/>
        </p:nvSpPr>
        <p:spPr>
          <a:xfrm>
            <a:off x="0" y="6488668"/>
            <a:ext cx="697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Wassim BACHA – B3 Développement Web &amp; Application (2023-2024)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5012E-CBD7-61A8-6980-4451A6D9D8A4}"/>
              </a:ext>
            </a:extLst>
          </p:cNvPr>
          <p:cNvSpPr txBox="1"/>
          <p:nvPr/>
        </p:nvSpPr>
        <p:spPr>
          <a:xfrm>
            <a:off x="2255769" y="0"/>
            <a:ext cx="7680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CDA</a:t>
            </a:r>
          </a:p>
          <a:p>
            <a:pPr algn="ctr"/>
            <a:r>
              <a:rPr lang="fr-FR" sz="2400" dirty="0"/>
              <a:t>Présentation de mon projet de fin d’études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109B7-2F14-C2AF-8E40-412CF081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287" y="5619222"/>
            <a:ext cx="1192250" cy="1162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03BCB-4ADF-DE6E-A00D-7D0058C1279D}"/>
              </a:ext>
            </a:extLst>
          </p:cNvPr>
          <p:cNvSpPr txBox="1"/>
          <p:nvPr/>
        </p:nvSpPr>
        <p:spPr>
          <a:xfrm>
            <a:off x="9834130" y="648866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Réalisé à</a:t>
            </a:r>
          </a:p>
        </p:txBody>
      </p:sp>
    </p:spTree>
    <p:extLst>
      <p:ext uri="{BB962C8B-B14F-4D97-AF65-F5344CB8AC3E}">
        <p14:creationId xmlns:p14="http://schemas.microsoft.com/office/powerpoint/2010/main" val="4186935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36558"/>
            <a:ext cx="446077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UML :</a:t>
            </a:r>
          </a:p>
          <a:p>
            <a:endParaRPr lang="fr-FR" sz="1400" dirty="0"/>
          </a:p>
          <a:p>
            <a:r>
              <a:rPr lang="fr-FR" sz="1400" dirty="0"/>
              <a:t>Le </a:t>
            </a:r>
            <a:r>
              <a:rPr lang="fr-FR" sz="1400" dirty="0" err="1"/>
              <a:t>language</a:t>
            </a:r>
            <a:r>
              <a:rPr lang="fr-FR" sz="1400" dirty="0"/>
              <a:t> UML (</a:t>
            </a:r>
            <a:r>
              <a:rPr lang="fr-FR" sz="1400" dirty="0" err="1"/>
              <a:t>Unified</a:t>
            </a:r>
            <a:r>
              <a:rPr lang="fr-FR" sz="1400" dirty="0"/>
              <a:t> Modeling </a:t>
            </a:r>
            <a:r>
              <a:rPr lang="fr-FR" sz="1400" dirty="0" err="1"/>
              <a:t>Language</a:t>
            </a:r>
            <a:r>
              <a:rPr lang="fr-FR" sz="1400" dirty="0"/>
              <a:t>),</a:t>
            </a:r>
          </a:p>
          <a:p>
            <a:r>
              <a:rPr lang="fr-FR" sz="1400" dirty="0"/>
              <a:t>permet de représenter visuellement </a:t>
            </a:r>
          </a:p>
          <a:p>
            <a:r>
              <a:rPr lang="fr-FR" sz="1400" dirty="0"/>
              <a:t>la structure et le comportement des systèmes logiciels.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0987AC37-5180-2D95-DAA2-68661F4321EC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C0A589F-5F88-3671-3211-5A3F4578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04" y="259430"/>
            <a:ext cx="3256447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98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36558"/>
            <a:ext cx="245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Use Case :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9D4E3CF-3A81-3DD0-29CA-78DC32BAC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86" y="249744"/>
            <a:ext cx="4705928" cy="6358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A413A7FA-DA9F-313D-3822-65AF0CFA87FB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1852450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6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27505"/>
            <a:ext cx="28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Diagrammes de séquence :</a:t>
            </a:r>
            <a:endParaRPr lang="fr-FR" sz="1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58D5179-C942-01CF-7675-619319515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60" y="2355363"/>
            <a:ext cx="3480148" cy="395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89EF3-63B4-1988-AE38-42E3C91BE7F6}"/>
              </a:ext>
            </a:extLst>
          </p:cNvPr>
          <p:cNvSpPr txBox="1"/>
          <p:nvPr/>
        </p:nvSpPr>
        <p:spPr>
          <a:xfrm>
            <a:off x="2507152" y="1843367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connexion</a:t>
            </a:r>
            <a:endParaRPr lang="fr-F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0E011-BECA-674D-906C-8AD0BA064855}"/>
              </a:ext>
            </a:extLst>
          </p:cNvPr>
          <p:cNvSpPr txBox="1"/>
          <p:nvPr/>
        </p:nvSpPr>
        <p:spPr>
          <a:xfrm>
            <a:off x="7061557" y="1843367"/>
            <a:ext cx="246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réservation :</a:t>
            </a:r>
            <a:endParaRPr lang="fr-FR" sz="1400" dirty="0"/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7B497BC-1D75-05C3-A55D-327097D9D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14" y="2355363"/>
            <a:ext cx="3900093" cy="35792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0DF0B03E-FF1E-AC7F-826F-52BA494C5681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4017760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546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Merise :</a:t>
            </a:r>
            <a:endParaRPr lang="fr-FR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A0DFF0-3808-ACDD-6D50-DA3BC4E04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017" y="1950174"/>
            <a:ext cx="7994210" cy="3874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D2D0E-D3BD-82B2-A29F-0EE878A29D14}"/>
              </a:ext>
            </a:extLst>
          </p:cNvPr>
          <p:cNvSpPr txBox="1"/>
          <p:nvPr/>
        </p:nvSpPr>
        <p:spPr>
          <a:xfrm>
            <a:off x="6102415" y="1580842"/>
            <a:ext cx="18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MCD</a:t>
            </a:r>
            <a:endParaRPr lang="fr-FR" sz="1400" dirty="0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222B678-22CD-2559-A11F-6BEC1ABD61D3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4258822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546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Merise :</a:t>
            </a:r>
            <a:endParaRPr lang="fr-F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D2D0E-D3BD-82B2-A29F-0EE878A29D14}"/>
              </a:ext>
            </a:extLst>
          </p:cNvPr>
          <p:cNvSpPr txBox="1"/>
          <p:nvPr/>
        </p:nvSpPr>
        <p:spPr>
          <a:xfrm>
            <a:off x="5825018" y="1580842"/>
            <a:ext cx="23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MLD/MPD</a:t>
            </a:r>
            <a:endParaRPr lang="fr-FR" sz="1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20CF001-390E-EDE3-47DE-AEBC92A69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913" y="1950174"/>
            <a:ext cx="7630113" cy="4244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A381C796-4272-60CB-47C9-31C6207D73CE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394926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pic>
        <p:nvPicPr>
          <p:cNvPr id="98" name="Graphic 97" descr="Gears with solid fill">
            <a:extLst>
              <a:ext uri="{FF2B5EF4-FFF2-40B4-BE49-F238E27FC236}">
                <a16:creationId xmlns:a16="http://schemas.microsoft.com/office/drawing/2014/main" id="{3B5E0DAC-8993-779D-B33B-E6DE93422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9930" y="1249671"/>
            <a:ext cx="2442983" cy="2442983"/>
          </a:xfrm>
          <a:prstGeom prst="rect">
            <a:avLst/>
          </a:prstGeom>
        </p:spPr>
      </p:pic>
      <p:pic>
        <p:nvPicPr>
          <p:cNvPr id="100" name="Graphic 99" descr="User with solid fill">
            <a:extLst>
              <a:ext uri="{FF2B5EF4-FFF2-40B4-BE49-F238E27FC236}">
                <a16:creationId xmlns:a16="http://schemas.microsoft.com/office/drawing/2014/main" id="{E7B1192D-57B9-39EF-12F8-B383740C2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6207" y="2594127"/>
            <a:ext cx="1839362" cy="1839362"/>
          </a:xfrm>
          <a:prstGeom prst="rect">
            <a:avLst/>
          </a:prstGeom>
        </p:spPr>
      </p:pic>
      <p:pic>
        <p:nvPicPr>
          <p:cNvPr id="102" name="Graphic 101" descr="Database with solid fill">
            <a:extLst>
              <a:ext uri="{FF2B5EF4-FFF2-40B4-BE49-F238E27FC236}">
                <a16:creationId xmlns:a16="http://schemas.microsoft.com/office/drawing/2014/main" id="{AD9BF69E-8238-078F-1285-051F49BEC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0298" y="1353830"/>
            <a:ext cx="1861940" cy="1861940"/>
          </a:xfrm>
          <a:prstGeom prst="rect">
            <a:avLst/>
          </a:prstGeom>
        </p:spPr>
      </p:pic>
      <p:pic>
        <p:nvPicPr>
          <p:cNvPr id="104" name="Graphic 103" descr="Monitor with solid fill">
            <a:extLst>
              <a:ext uri="{FF2B5EF4-FFF2-40B4-BE49-F238E27FC236}">
                <a16:creationId xmlns:a16="http://schemas.microsoft.com/office/drawing/2014/main" id="{A07E84A8-E8D3-DECD-56E1-382D2143E2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9164" y="4240430"/>
            <a:ext cx="1861940" cy="1861940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674F8C7-BFE0-49AF-C514-5271FA30B635}"/>
              </a:ext>
            </a:extLst>
          </p:cNvPr>
          <p:cNvCxnSpPr>
            <a:cxnSpLocks/>
          </p:cNvCxnSpPr>
          <p:nvPr/>
        </p:nvCxnSpPr>
        <p:spPr>
          <a:xfrm>
            <a:off x="6170663" y="2284800"/>
            <a:ext cx="2245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FD7363-33F3-F7B7-F81E-D34AEC0D3EC8}"/>
              </a:ext>
            </a:extLst>
          </p:cNvPr>
          <p:cNvCxnSpPr>
            <a:cxnSpLocks/>
          </p:cNvCxnSpPr>
          <p:nvPr/>
        </p:nvCxnSpPr>
        <p:spPr>
          <a:xfrm>
            <a:off x="5835685" y="3144879"/>
            <a:ext cx="2154725" cy="1793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67220B0-EF1D-DD9D-E289-D4DDE415D062}"/>
              </a:ext>
            </a:extLst>
          </p:cNvPr>
          <p:cNvCxnSpPr>
            <a:cxnSpLocks/>
          </p:cNvCxnSpPr>
          <p:nvPr/>
        </p:nvCxnSpPr>
        <p:spPr>
          <a:xfrm flipH="1" flipV="1">
            <a:off x="2992897" y="4240430"/>
            <a:ext cx="4771176" cy="1104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C4B9E1BD-81D9-0068-8F41-CFCEE44729FD}"/>
              </a:ext>
            </a:extLst>
          </p:cNvPr>
          <p:cNvCxnSpPr>
            <a:cxnSpLocks/>
          </p:cNvCxnSpPr>
          <p:nvPr/>
        </p:nvCxnSpPr>
        <p:spPr>
          <a:xfrm flipV="1">
            <a:off x="2992897" y="2284800"/>
            <a:ext cx="1421394" cy="12290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2D4E5EF-AC6C-2F88-75B9-35AA90510E45}"/>
              </a:ext>
            </a:extLst>
          </p:cNvPr>
          <p:cNvSpPr txBox="1"/>
          <p:nvPr/>
        </p:nvSpPr>
        <p:spPr>
          <a:xfrm>
            <a:off x="1605785" y="424043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Utilisateur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42614E1-1A52-4218-EBA2-BCEB9B98CDD9}"/>
              </a:ext>
            </a:extLst>
          </p:cNvPr>
          <p:cNvSpPr txBox="1"/>
          <p:nvPr/>
        </p:nvSpPr>
        <p:spPr>
          <a:xfrm>
            <a:off x="4295409" y="3507989"/>
            <a:ext cx="12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Contrôleur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DE2A9E-6350-3A2D-F9C3-265A6ABA67FB}"/>
              </a:ext>
            </a:extLst>
          </p:cNvPr>
          <p:cNvSpPr txBox="1"/>
          <p:nvPr/>
        </p:nvSpPr>
        <p:spPr>
          <a:xfrm>
            <a:off x="8288009" y="3046323"/>
            <a:ext cx="202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Modèle </a:t>
            </a:r>
          </a:p>
          <a:p>
            <a:pPr algn="ctr"/>
            <a:r>
              <a:rPr lang="fr-FR" dirty="0"/>
              <a:t>(Base de données)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698637E-01B9-C51C-2B87-D32BA2AE9A47}"/>
              </a:ext>
            </a:extLst>
          </p:cNvPr>
          <p:cNvSpPr txBox="1"/>
          <p:nvPr/>
        </p:nvSpPr>
        <p:spPr>
          <a:xfrm>
            <a:off x="8738998" y="5917704"/>
            <a:ext cx="5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276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Fonctionnement du MVC :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581BADA0-967C-BEB5-2DE7-21EE1A0D276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515860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447872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Echange d’informations entre l’application</a:t>
            </a:r>
          </a:p>
          <a:p>
            <a:r>
              <a:rPr lang="fr-FR" dirty="0"/>
              <a:t>et la base de données :</a:t>
            </a:r>
          </a:p>
          <a:p>
            <a:endParaRPr lang="fr-FR" dirty="0"/>
          </a:p>
          <a:p>
            <a:r>
              <a:rPr lang="fr-FR" dirty="0"/>
              <a:t>Contexte :</a:t>
            </a:r>
          </a:p>
          <a:p>
            <a:r>
              <a:rPr lang="fr-FR" dirty="0"/>
              <a:t>L’application fonctionne avec une carte</a:t>
            </a:r>
          </a:p>
          <a:p>
            <a:r>
              <a:rPr lang="fr-FR" dirty="0"/>
              <a:t>sur laquelle sont placés des coiffeurs selon</a:t>
            </a:r>
          </a:p>
          <a:p>
            <a:r>
              <a:rPr lang="fr-FR" dirty="0"/>
              <a:t>leur coordonnée GPS.</a:t>
            </a:r>
          </a:p>
          <a:p>
            <a:r>
              <a:rPr lang="fr-FR" dirty="0"/>
              <a:t>Ces coordonnées sont </a:t>
            </a:r>
            <a:r>
              <a:rPr lang="fr-FR" dirty="0" err="1"/>
              <a:t>stoquées</a:t>
            </a:r>
            <a:r>
              <a:rPr lang="fr-FR" dirty="0"/>
              <a:t> </a:t>
            </a:r>
          </a:p>
          <a:p>
            <a:r>
              <a:rPr lang="fr-FR" dirty="0"/>
              <a:t>en base de données.</a:t>
            </a:r>
          </a:p>
          <a:p>
            <a:r>
              <a:rPr lang="fr-FR" dirty="0"/>
              <a:t>L’appel de ces données se fait par le biais</a:t>
            </a:r>
          </a:p>
          <a:p>
            <a:r>
              <a:rPr lang="fr-FR" dirty="0"/>
              <a:t>du </a:t>
            </a:r>
            <a:r>
              <a:rPr lang="fr-FR" dirty="0" err="1"/>
              <a:t>controlleur</a:t>
            </a:r>
            <a:r>
              <a:rPr lang="fr-FR" dirty="0"/>
              <a:t> </a:t>
            </a:r>
            <a:r>
              <a:rPr lang="fr-FR" dirty="0" err="1"/>
              <a:t>symfony</a:t>
            </a:r>
            <a:r>
              <a:rPr lang="fr-FR" dirty="0"/>
              <a:t> PHP.</a:t>
            </a:r>
          </a:p>
          <a:p>
            <a:r>
              <a:rPr lang="fr-FR" dirty="0"/>
              <a:t>L’affichage des coordonnées dans la vue se</a:t>
            </a:r>
          </a:p>
          <a:p>
            <a:r>
              <a:rPr lang="fr-FR" dirty="0"/>
              <a:t>Fait par le biais de JavaScript.</a:t>
            </a:r>
          </a:p>
          <a:p>
            <a:endParaRPr lang="fr-FR" dirty="0"/>
          </a:p>
          <a:p>
            <a:r>
              <a:rPr lang="fr-FR" dirty="0"/>
              <a:t>Il y’a donc un échange entre les 3 parties.</a:t>
            </a: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154B14DF-AD42-D3CB-2C22-F82FE343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284" y="3937943"/>
            <a:ext cx="2055471" cy="2055471"/>
          </a:xfrm>
          <a:prstGeom prst="rect">
            <a:avLst/>
          </a:prstGeom>
        </p:spPr>
      </p:pic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540B65FE-A9C1-7332-0091-53C84441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583" y="3937943"/>
            <a:ext cx="1837561" cy="1837561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12E05D46-F68B-A531-4226-50A7531AF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2402" y="1286403"/>
            <a:ext cx="1861940" cy="18619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C76DD7-797F-8364-1876-6CE22991603E}"/>
              </a:ext>
            </a:extLst>
          </p:cNvPr>
          <p:cNvCxnSpPr>
            <a:cxnSpLocks/>
          </p:cNvCxnSpPr>
          <p:nvPr/>
        </p:nvCxnSpPr>
        <p:spPr>
          <a:xfrm flipV="1">
            <a:off x="6876866" y="3008171"/>
            <a:ext cx="681069" cy="927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2A128-3D53-E549-6599-ACA208AE9806}"/>
              </a:ext>
            </a:extLst>
          </p:cNvPr>
          <p:cNvCxnSpPr>
            <a:cxnSpLocks/>
          </p:cNvCxnSpPr>
          <p:nvPr/>
        </p:nvCxnSpPr>
        <p:spPr>
          <a:xfrm flipH="1">
            <a:off x="7202402" y="3148343"/>
            <a:ext cx="711066" cy="96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A9EB97-76B0-D60D-D290-32AE4A1A769E}"/>
              </a:ext>
            </a:extLst>
          </p:cNvPr>
          <p:cNvCxnSpPr>
            <a:cxnSpLocks/>
          </p:cNvCxnSpPr>
          <p:nvPr/>
        </p:nvCxnSpPr>
        <p:spPr>
          <a:xfrm>
            <a:off x="7481231" y="4590107"/>
            <a:ext cx="1110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A42EA2-45F8-9D86-DC6D-59F3333325C5}"/>
              </a:ext>
            </a:extLst>
          </p:cNvPr>
          <p:cNvSpPr txBox="1"/>
          <p:nvPr/>
        </p:nvSpPr>
        <p:spPr>
          <a:xfrm>
            <a:off x="5197335" y="3152001"/>
            <a:ext cx="2067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Requête d’informations GPS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F8533-2115-4E9D-7695-259511144290}"/>
              </a:ext>
            </a:extLst>
          </p:cNvPr>
          <p:cNvSpPr txBox="1"/>
          <p:nvPr/>
        </p:nvSpPr>
        <p:spPr>
          <a:xfrm>
            <a:off x="7624091" y="3628177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1.3422… 4.3243…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972E7-115F-9AD0-B39B-C86CD688462D}"/>
              </a:ext>
            </a:extLst>
          </p:cNvPr>
          <p:cNvSpPr txBox="1"/>
          <p:nvPr/>
        </p:nvSpPr>
        <p:spPr>
          <a:xfrm>
            <a:off x="7532180" y="463927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 = 1.3422… </a:t>
            </a:r>
          </a:p>
          <a:p>
            <a:r>
              <a:rPr lang="fr-FR" sz="1200" dirty="0"/>
              <a:t>y = 4.3243…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13BB22-417C-8A64-4B7E-277CB4263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981" y="4445918"/>
            <a:ext cx="996075" cy="821610"/>
          </a:xfrm>
          <a:prstGeom prst="rect">
            <a:avLst/>
          </a:prstGeom>
        </p:spPr>
      </p:pic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A5C4DAD-930E-BB93-AF3A-5EA79B3DA6D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148271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4094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Modèle MVC du </a:t>
            </a:r>
            <a:r>
              <a:rPr lang="fr-FR" dirty="0" err="1"/>
              <a:t>framework</a:t>
            </a:r>
            <a:r>
              <a:rPr lang="fr-FR" dirty="0"/>
              <a:t> Symfony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BD4B0-8B9F-C35F-389D-65D75AA8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12" y="782650"/>
            <a:ext cx="2224452" cy="568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5FEB36A-0DF8-07DD-2392-385362AE4787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917516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Modèle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modèle de l’entité User,</a:t>
            </a:r>
          </a:p>
          <a:p>
            <a:r>
              <a:rPr lang="fr-FR" dirty="0"/>
              <a:t>Dans la première image, on voit les </a:t>
            </a:r>
          </a:p>
          <a:p>
            <a:r>
              <a:rPr lang="fr-FR" dirty="0"/>
              <a:t>définitions de ses attributs (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, </a:t>
            </a:r>
            <a:r>
              <a:rPr lang="fr-FR" dirty="0" err="1"/>
              <a:t>phoneNumber</a:t>
            </a:r>
            <a:r>
              <a:rPr lang="fr-FR" dirty="0"/>
              <a:t>, etc…)</a:t>
            </a:r>
          </a:p>
          <a:p>
            <a:endParaRPr lang="fr-FR" dirty="0"/>
          </a:p>
          <a:p>
            <a:r>
              <a:rPr lang="fr-FR" dirty="0"/>
              <a:t>Dans la seconde image, on voit les getters et setters de l’entité permettant de récupérer ou de modifier ces informations dans la base de données.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CCB1C-43D8-F6A5-FAFF-D0790915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09" y="521040"/>
            <a:ext cx="4223885" cy="412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396DE-E91E-48EF-C92F-3BB9B3D0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32" y="3577521"/>
            <a:ext cx="4413865" cy="2947001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31C651D0-0BAC-B4F8-0DB3-728C00C27851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871714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</a:t>
            </a:r>
            <a:r>
              <a:rPr lang="fr-FR" dirty="0" err="1"/>
              <a:t>controller</a:t>
            </a:r>
            <a:r>
              <a:rPr lang="fr-FR" dirty="0"/>
              <a:t> </a:t>
            </a:r>
          </a:p>
          <a:p>
            <a:r>
              <a:rPr lang="fr-FR" dirty="0"/>
              <a:t>de la page d’inscription.</a:t>
            </a:r>
          </a:p>
          <a:p>
            <a:endParaRPr lang="fr-FR" dirty="0"/>
          </a:p>
          <a:p>
            <a:r>
              <a:rPr lang="fr-FR" dirty="0"/>
              <a:t>Quelques points intéressants</a:t>
            </a:r>
          </a:p>
          <a:p>
            <a:r>
              <a:rPr lang="fr-FR" dirty="0"/>
              <a:t>au niveau de la sécurité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Hashage</a:t>
            </a:r>
            <a:r>
              <a:rPr lang="fr-FR" dirty="0"/>
              <a:t> des Mots de Passe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Validation des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Protection CSRF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581CE5D-E1A0-8844-1268-58C0E1917122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AD228-808C-2E5D-AF81-D6555F86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42" y="2188394"/>
            <a:ext cx="8038063" cy="3471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8EF203-70FF-1E54-969C-2B3CF28B7518}"/>
              </a:ext>
            </a:extLst>
          </p:cNvPr>
          <p:cNvSpPr txBox="1"/>
          <p:nvPr/>
        </p:nvSpPr>
        <p:spPr>
          <a:xfrm>
            <a:off x="4008008" y="1464557"/>
            <a:ext cx="37262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&lt;?</a:t>
            </a:r>
            <a:r>
              <a:rPr lang="fr-FR" sz="1050" dirty="0" err="1"/>
              <a:t>php</a:t>
            </a:r>
            <a:endParaRPr lang="fr-FR" sz="1050" dirty="0"/>
          </a:p>
          <a:p>
            <a:r>
              <a:rPr lang="fr-FR" sz="1050" dirty="0" err="1"/>
              <a:t>Namespace</a:t>
            </a:r>
            <a:r>
              <a:rPr lang="fr-FR" sz="1050" dirty="0"/>
              <a:t> App\Controller;</a:t>
            </a:r>
          </a:p>
          <a:p>
            <a:r>
              <a:rPr lang="fr-FR" sz="1050" dirty="0"/>
              <a:t>Use …</a:t>
            </a:r>
          </a:p>
        </p:txBody>
      </p:sp>
    </p:spTree>
    <p:extLst>
      <p:ext uri="{BB962C8B-B14F-4D97-AF65-F5344CB8AC3E}">
        <p14:creationId xmlns:p14="http://schemas.microsoft.com/office/powerpoint/2010/main" val="3054806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Sommaire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96C259-A708-F21D-31AE-ECB1D592E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23375"/>
              </p:ext>
            </p:extLst>
          </p:nvPr>
        </p:nvGraphicFramePr>
        <p:xfrm>
          <a:off x="1494325" y="1950937"/>
          <a:ext cx="9203350" cy="394287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01675">
                  <a:extLst>
                    <a:ext uri="{9D8B030D-6E8A-4147-A177-3AD203B41FA5}">
                      <a16:colId xmlns:a16="http://schemas.microsoft.com/office/drawing/2014/main" val="930508992"/>
                    </a:ext>
                  </a:extLst>
                </a:gridCol>
                <a:gridCol w="4601675">
                  <a:extLst>
                    <a:ext uri="{9D8B030D-6E8A-4147-A177-3AD203B41FA5}">
                      <a16:colId xmlns:a16="http://schemas.microsoft.com/office/drawing/2014/main" val="3473593467"/>
                    </a:ext>
                  </a:extLst>
                </a:gridCol>
              </a:tblGrid>
              <a:tr h="78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 – Présentation Personnelle (Anglais)</a:t>
                      </a:r>
                      <a:endParaRPr lang="fr-FR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 – Développement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1547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2 – Mon alternance chez ADventori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 – Conception Graphique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77985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3 – Présentation de Uber Cut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 – Technologies &amp; outils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29389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4 – Cahier des charges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 – Méthodologie &amp; organisation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627062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5 – Conception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– Démonstration &amp; Questions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02600"/>
                  </a:ext>
                </a:extLst>
              </a:tr>
            </a:tbl>
          </a:graphicData>
        </a:graphic>
      </p:graphicFrame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56C255AC-EA6E-85BE-0E2B-93E0BDD67339}"/>
              </a:ext>
            </a:extLst>
          </p:cNvPr>
          <p:cNvSpPr/>
          <p:nvPr/>
        </p:nvSpPr>
        <p:spPr>
          <a:xfrm>
            <a:off x="0" y="6509442"/>
            <a:ext cx="1312752" cy="356206"/>
          </a:xfrm>
          <a:prstGeom prst="snip1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65265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595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Composants réutilisables afin d’optimiser l’application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F97F8-AC28-4AAC-617C-9E055FC5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2145211" cy="257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6CA77-7223-0308-0E0E-886CD8A1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57" y="2249578"/>
            <a:ext cx="2363848" cy="375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7B5B2730-D5F6-8AE1-E3CA-4641D63A589A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45598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52F39-3BD1-286A-5B86-48DBC8AC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84" y="2375072"/>
            <a:ext cx="8245031" cy="389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F857529E-D352-CE06-BAE8-8CE72A6A2A75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727211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AF693-132D-9D1C-6A40-1DE0FEA2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5" y="2870301"/>
            <a:ext cx="5346354" cy="347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53EE5-4A9B-AAA1-F34C-2056B409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475"/>
            <a:ext cx="4825318" cy="15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17062-AC5B-EBE6-28B6-8D96695DA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860" y="4174000"/>
            <a:ext cx="5776445" cy="216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D14D5-AAD0-431A-1FBA-ED1B4BFCEE05}"/>
              </a:ext>
            </a:extLst>
          </p:cNvPr>
          <p:cNvSpPr txBox="1"/>
          <p:nvPr/>
        </p:nvSpPr>
        <p:spPr>
          <a:xfrm>
            <a:off x="2212450" y="2527312"/>
            <a:ext cx="145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Barre de navigation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CA9C-425E-092B-6AAE-B14F4FB0CC79}"/>
              </a:ext>
            </a:extLst>
          </p:cNvPr>
          <p:cNvSpPr txBox="1"/>
          <p:nvPr/>
        </p:nvSpPr>
        <p:spPr>
          <a:xfrm>
            <a:off x="8654690" y="3820449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Footer</a:t>
            </a:r>
            <a:endParaRPr lang="fr-F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3A826-D6D8-2D17-4547-9BE722D571CA}"/>
              </a:ext>
            </a:extLst>
          </p:cNvPr>
          <p:cNvSpPr txBox="1"/>
          <p:nvPr/>
        </p:nvSpPr>
        <p:spPr>
          <a:xfrm>
            <a:off x="7378731" y="1460951"/>
            <a:ext cx="2551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Déclaration de la logique et du style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D16CBD4E-E693-BCB7-5D77-3EC6E6B276A3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316993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613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de recherche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BD9D-A89F-D7E1-B877-EF7FC01C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87" y="1826475"/>
            <a:ext cx="8012317" cy="385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FB3FB00B-C134-C80E-0950-A70228771714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4276140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918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Dashboard du coiffeur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0732A-E1EA-3EEC-4900-FE243C03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55" y="1826475"/>
            <a:ext cx="7988169" cy="383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0170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de coiffeur sur la gauche avec :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Prénom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Email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Photo de profil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Nombre de coupes réalisées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Note moyenne (sur 5)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Description modifiable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/>
              <a:t>Bouton de recherche de client </a:t>
            </a:r>
          </a:p>
          <a:p>
            <a:r>
              <a:rPr lang="fr-FR" sz="1400" dirty="0"/>
              <a:t>sur la droite.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97BD1B44-DAFF-79AD-420A-BF15FD40DAB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91758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7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profil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1564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général avec les informations</a:t>
            </a:r>
          </a:p>
          <a:p>
            <a:r>
              <a:rPr lang="fr-FR" sz="1400" dirty="0"/>
              <a:t>modifiables de l’utilisateur.</a:t>
            </a:r>
          </a:p>
          <a:p>
            <a:endParaRPr lang="fr-FR" sz="1400" dirty="0"/>
          </a:p>
          <a:p>
            <a:r>
              <a:rPr lang="fr-FR" sz="1400" dirty="0"/>
              <a:t>Possibilité de consulter l’historique de</a:t>
            </a:r>
          </a:p>
          <a:p>
            <a:r>
              <a:rPr lang="fr-FR" sz="1400" dirty="0"/>
              <a:t>ses commandes, de ses prestations et</a:t>
            </a:r>
          </a:p>
          <a:p>
            <a:r>
              <a:rPr lang="fr-FR" sz="1400" dirty="0"/>
              <a:t>des factures</a:t>
            </a:r>
            <a:br>
              <a:rPr lang="fr-FR" sz="1400" dirty="0"/>
            </a:br>
            <a:br>
              <a:rPr lang="fr-FR" sz="1400" dirty="0"/>
            </a:br>
            <a:r>
              <a:rPr lang="fr-FR" sz="1400" dirty="0"/>
              <a:t>Possibilité de consulter la charte de</a:t>
            </a:r>
          </a:p>
          <a:p>
            <a:r>
              <a:rPr lang="fr-FR" sz="1400" dirty="0"/>
              <a:t>confidentialité et d’utilisation </a:t>
            </a:r>
          </a:p>
          <a:p>
            <a:r>
              <a:rPr lang="fr-FR" sz="1400" dirty="0"/>
              <a:t>des données.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C71B-5809-C58B-675D-21A3E5F0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48" y="1826475"/>
            <a:ext cx="8040234" cy="385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0A596F0F-4424-EC56-8FCD-555CE7D106E1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665164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Conception Graphique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Wireframe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CB649-4C72-558E-FE94-F169057B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12" y="2029554"/>
            <a:ext cx="3567740" cy="211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7BDCA-A0BA-54D8-08F1-B64A3AAF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211" y="2055724"/>
            <a:ext cx="3734856" cy="2162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7C8EA-A19F-B992-915A-CF0F7A20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291" y="2110939"/>
            <a:ext cx="3281847" cy="2051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3B0C3-3316-C388-74CB-31CDF18F7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048" y="4077291"/>
            <a:ext cx="3567740" cy="2229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2D684-68F6-2144-8F39-BD1566975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776" y="4273224"/>
            <a:ext cx="3155030" cy="2110084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5EE6A651-45EC-C82D-31FE-4117DC9EC32A}"/>
              </a:ext>
            </a:extLst>
          </p:cNvPr>
          <p:cNvSpPr/>
          <p:nvPr/>
        </p:nvSpPr>
        <p:spPr>
          <a:xfrm>
            <a:off x="-1" y="6509442"/>
            <a:ext cx="2842789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7 – Conception Graphique</a:t>
            </a:r>
          </a:p>
        </p:txBody>
      </p:sp>
    </p:spTree>
    <p:extLst>
      <p:ext uri="{BB962C8B-B14F-4D97-AF65-F5344CB8AC3E}">
        <p14:creationId xmlns:p14="http://schemas.microsoft.com/office/powerpoint/2010/main" val="2098838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Conception Graphique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2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Maquette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566A78-1E00-60ED-619C-DE423178E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190342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FB64AF-320F-9427-9280-8D8B1CCB7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4176538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5B654D-EBA3-A3F7-2C7F-DA5062869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342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E35DD951-DD3A-3DED-33E3-88C0D5E06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76538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FC3B77C1-3C5E-7768-4A33-4B032673E448}"/>
              </a:ext>
            </a:extLst>
          </p:cNvPr>
          <p:cNvSpPr/>
          <p:nvPr/>
        </p:nvSpPr>
        <p:spPr>
          <a:xfrm>
            <a:off x="-1" y="6509442"/>
            <a:ext cx="2842789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7 – Conception Graphique</a:t>
            </a:r>
          </a:p>
        </p:txBody>
      </p:sp>
    </p:spTree>
    <p:extLst>
      <p:ext uri="{BB962C8B-B14F-4D97-AF65-F5344CB8AC3E}">
        <p14:creationId xmlns:p14="http://schemas.microsoft.com/office/powerpoint/2010/main" val="3762694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Technologies &amp; Outils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5CBAF-F054-2C1C-2C24-C6709E7A9769}"/>
              </a:ext>
            </a:extLst>
          </p:cNvPr>
          <p:cNvSpPr/>
          <p:nvPr/>
        </p:nvSpPr>
        <p:spPr>
          <a:xfrm>
            <a:off x="1078871" y="1312751"/>
            <a:ext cx="10034258" cy="4825499"/>
          </a:xfrm>
          <a:prstGeom prst="round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987753-A7D7-2D9D-3E5F-47A7C4D51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23" y="4235591"/>
            <a:ext cx="2543269" cy="872987"/>
          </a:xfrm>
          <a:prstGeom prst="rect">
            <a:avLst/>
          </a:prstGeom>
        </p:spPr>
      </p:pic>
      <p:pic>
        <p:nvPicPr>
          <p:cNvPr id="9" name="Picture 8" descr="A blue ribbon with a black background&#10;&#10;Description automatically generated">
            <a:extLst>
              <a:ext uri="{FF2B5EF4-FFF2-40B4-BE49-F238E27FC236}">
                <a16:creationId xmlns:a16="http://schemas.microsoft.com/office/drawing/2014/main" id="{93608A97-B6E6-79CF-89BA-7ED33CCA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1901462"/>
            <a:ext cx="872988" cy="872988"/>
          </a:xfrm>
          <a:prstGeom prst="rect">
            <a:avLst/>
          </a:prstGeom>
        </p:spPr>
      </p:pic>
      <p:pic>
        <p:nvPicPr>
          <p:cNvPr id="11" name="Picture 10" descr="A logo with sailboat and birds&#10;&#10;Description automatically generated">
            <a:extLst>
              <a:ext uri="{FF2B5EF4-FFF2-40B4-BE49-F238E27FC236}">
                <a16:creationId xmlns:a16="http://schemas.microsoft.com/office/drawing/2014/main" id="{B6832808-C136-81CF-1DA8-B9B1E731A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3" y="2214127"/>
            <a:ext cx="1479375" cy="872988"/>
          </a:xfrm>
          <a:prstGeom prst="rect">
            <a:avLst/>
          </a:prstGeom>
        </p:spPr>
      </p:pic>
      <p:pic>
        <p:nvPicPr>
          <p:cNvPr id="15" name="Picture 14" descr="A logo with a dolphin&#10;&#10;Description automatically generated">
            <a:extLst>
              <a:ext uri="{FF2B5EF4-FFF2-40B4-BE49-F238E27FC236}">
                <a16:creationId xmlns:a16="http://schemas.microsoft.com/office/drawing/2014/main" id="{6B5EE4A8-E753-C76E-C87F-C58BA62ED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27" y="4580561"/>
            <a:ext cx="2343951" cy="1212719"/>
          </a:xfrm>
          <a:prstGeom prst="rect">
            <a:avLst/>
          </a:prstGeom>
        </p:spPr>
      </p:pic>
      <p:pic>
        <p:nvPicPr>
          <p:cNvPr id="17" name="Picture 16" descr="A black background with purple letters">
            <a:extLst>
              <a:ext uri="{FF2B5EF4-FFF2-40B4-BE49-F238E27FC236}">
                <a16:creationId xmlns:a16="http://schemas.microsoft.com/office/drawing/2014/main" id="{2366DE46-4E49-DBFA-A17C-D0D721CEA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1" y="2946680"/>
            <a:ext cx="2096373" cy="1429345"/>
          </a:xfrm>
          <a:prstGeom prst="rect">
            <a:avLst/>
          </a:prstGeom>
        </p:spPr>
      </p:pic>
      <p:pic>
        <p:nvPicPr>
          <p:cNvPr id="19" name="Picture 18" descr="A purple and black letter b&#10;&#10;Description automatically generated">
            <a:extLst>
              <a:ext uri="{FF2B5EF4-FFF2-40B4-BE49-F238E27FC236}">
                <a16:creationId xmlns:a16="http://schemas.microsoft.com/office/drawing/2014/main" id="{0ACD64BC-047D-3BFF-51BF-E3D5668FD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3436946"/>
            <a:ext cx="932558" cy="743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EDF942-2718-185B-B953-0E2E5ECD61AA}"/>
              </a:ext>
            </a:extLst>
          </p:cNvPr>
          <p:cNvSpPr txBox="1"/>
          <p:nvPr/>
        </p:nvSpPr>
        <p:spPr>
          <a:xfrm>
            <a:off x="1469523" y="2472050"/>
            <a:ext cx="4897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Lien Git : </a:t>
            </a:r>
          </a:p>
          <a:p>
            <a:r>
              <a:rPr lang="fr-FR" dirty="0"/>
              <a:t>https://github.com/abwii/HubertCut</a:t>
            </a:r>
          </a:p>
          <a:p>
            <a:r>
              <a:rPr lang="fr-FR" u="sng" dirty="0"/>
              <a:t>Nom de domaine : </a:t>
            </a:r>
          </a:p>
          <a:p>
            <a:r>
              <a:rPr lang="fr-FR" dirty="0"/>
              <a:t>https://www.ubercut.fr</a:t>
            </a:r>
          </a:p>
          <a:p>
            <a:endParaRPr lang="fr-FR" dirty="0"/>
          </a:p>
          <a:p>
            <a:r>
              <a:rPr lang="fr-FR" u="sng" dirty="0" err="1"/>
              <a:t>Front-end</a:t>
            </a:r>
            <a:r>
              <a:rPr lang="fr-FR" u="sng" dirty="0"/>
              <a:t> :</a:t>
            </a:r>
            <a:r>
              <a:rPr lang="fr-FR" dirty="0"/>
              <a:t> Symfony </a:t>
            </a:r>
            <a:r>
              <a:rPr lang="fr-FR" dirty="0" err="1"/>
              <a:t>Twig</a:t>
            </a:r>
            <a:r>
              <a:rPr lang="fr-FR" dirty="0"/>
              <a:t>, Bootstrap</a:t>
            </a:r>
          </a:p>
          <a:p>
            <a:r>
              <a:rPr lang="fr-FR" u="sng" dirty="0" err="1"/>
              <a:t>Back-end</a:t>
            </a:r>
            <a:r>
              <a:rPr lang="fr-FR" u="sng" dirty="0"/>
              <a:t> :</a:t>
            </a:r>
            <a:r>
              <a:rPr lang="fr-FR" dirty="0"/>
              <a:t> Symfony PHP</a:t>
            </a:r>
          </a:p>
          <a:p>
            <a:r>
              <a:rPr lang="fr-FR" u="sng" dirty="0"/>
              <a:t>Outils :</a:t>
            </a:r>
            <a:r>
              <a:rPr lang="fr-FR" dirty="0"/>
              <a:t> PhpMyAdmin, MySQL, VS Code</a:t>
            </a:r>
          </a:p>
          <a:p>
            <a:r>
              <a:rPr lang="fr-FR" u="sng" dirty="0"/>
              <a:t>Déploiement : </a:t>
            </a:r>
            <a:r>
              <a:rPr lang="fr-FR" dirty="0" err="1"/>
              <a:t>Hostinger</a:t>
            </a:r>
            <a:endParaRPr lang="fr-FR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803D23-DA6D-E3E1-2302-22FA4C530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8" y="1773633"/>
            <a:ext cx="1301550" cy="732873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0BA28EF5-8A8C-7F2C-0305-27EA6569AD2C}"/>
              </a:ext>
            </a:extLst>
          </p:cNvPr>
          <p:cNvSpPr/>
          <p:nvPr/>
        </p:nvSpPr>
        <p:spPr>
          <a:xfrm>
            <a:off x="-1" y="6509442"/>
            <a:ext cx="2734148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8 – Technologies &amp; Outils</a:t>
            </a:r>
          </a:p>
        </p:txBody>
      </p:sp>
    </p:spTree>
    <p:extLst>
      <p:ext uri="{BB962C8B-B14F-4D97-AF65-F5344CB8AC3E}">
        <p14:creationId xmlns:p14="http://schemas.microsoft.com/office/powerpoint/2010/main" val="1891055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61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9 – Méthodologie &amp; Organisation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AE2E-C13E-FC06-87B7-03B5423F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1" y="1430447"/>
            <a:ext cx="6913187" cy="45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376DB-72D4-12CD-1AC2-B97C1A989E1C}"/>
              </a:ext>
            </a:extLst>
          </p:cNvPr>
          <p:cNvSpPr txBox="1"/>
          <p:nvPr/>
        </p:nvSpPr>
        <p:spPr>
          <a:xfrm>
            <a:off x="7936923" y="1460806"/>
            <a:ext cx="36394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Contexte, il s’agit d’un projet personnel sur lequel je travaille seul.</a:t>
            </a:r>
          </a:p>
          <a:p>
            <a:endParaRPr lang="fr-FR" dirty="0"/>
          </a:p>
          <a:p>
            <a:r>
              <a:rPr lang="fr-FR" dirty="0"/>
              <a:t>Pour l’organisation du projet, j’ai choisi la méthode agile.</a:t>
            </a:r>
          </a:p>
          <a:p>
            <a:endParaRPr lang="fr-FR" dirty="0"/>
          </a:p>
          <a:p>
            <a:r>
              <a:rPr lang="fr-FR" dirty="0"/>
              <a:t>Ainsi, je peux garder un œil sur mes tâches restantes pour atteindre le MVP du deadline.</a:t>
            </a:r>
          </a:p>
          <a:p>
            <a:endParaRPr lang="fr-FR" dirty="0"/>
          </a:p>
          <a:p>
            <a:r>
              <a:rPr lang="fr-FR" dirty="0"/>
              <a:t>Pour le </a:t>
            </a:r>
            <a:r>
              <a:rPr lang="fr-FR" dirty="0" err="1"/>
              <a:t>versionning</a:t>
            </a:r>
            <a:r>
              <a:rPr lang="fr-FR" dirty="0"/>
              <a:t>, j’utilise un repository </a:t>
            </a:r>
            <a:r>
              <a:rPr lang="fr-FR" dirty="0" err="1"/>
              <a:t>Github</a:t>
            </a:r>
            <a:r>
              <a:rPr lang="fr-FR" dirty="0"/>
              <a:t> me permettant de travailler depuis plusieurs postes en gardant une trace des changements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62439AA-8443-FE8E-06B9-6AF39E597940}"/>
              </a:ext>
            </a:extLst>
          </p:cNvPr>
          <p:cNvSpPr/>
          <p:nvPr/>
        </p:nvSpPr>
        <p:spPr>
          <a:xfrm>
            <a:off x="-1" y="6509442"/>
            <a:ext cx="3458425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9 – Méthodologie &amp; Organisation</a:t>
            </a:r>
          </a:p>
        </p:txBody>
      </p:sp>
    </p:spTree>
    <p:extLst>
      <p:ext uri="{BB962C8B-B14F-4D97-AF65-F5344CB8AC3E}">
        <p14:creationId xmlns:p14="http://schemas.microsoft.com/office/powerpoint/2010/main" val="523415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A85F-A749-AA1A-81C8-053039B0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F48090E-0F9D-43D9-9602-2942EBECB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860" y="2296609"/>
            <a:ext cx="6311020" cy="3633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- Wassim BACHA</a:t>
            </a:r>
          </a:p>
          <a:p>
            <a:pPr marL="0" indent="0">
              <a:buNone/>
            </a:pPr>
            <a:r>
              <a:rPr lang="fr-FR" sz="2400" dirty="0"/>
              <a:t>- 22 </a:t>
            </a:r>
            <a:r>
              <a:rPr lang="fr-FR" sz="2400" dirty="0" err="1"/>
              <a:t>years</a:t>
            </a:r>
            <a:r>
              <a:rPr lang="fr-FR" sz="2400" dirty="0"/>
              <a:t> </a:t>
            </a:r>
            <a:r>
              <a:rPr lang="fr-FR" sz="2400" dirty="0" err="1"/>
              <a:t>old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- BAC+2 (BTS Services Informatiques aux Organisations)</a:t>
            </a:r>
          </a:p>
          <a:p>
            <a:pPr marL="0" indent="0">
              <a:buNone/>
            </a:pPr>
            <a:r>
              <a:rPr lang="fr-FR" sz="2400" dirty="0"/>
              <a:t>- </a:t>
            </a:r>
            <a:r>
              <a:rPr lang="fr-FR" sz="2400" dirty="0" err="1"/>
              <a:t>Fullstack</a:t>
            </a:r>
            <a:r>
              <a:rPr lang="fr-FR" sz="2400" dirty="0"/>
              <a:t> </a:t>
            </a:r>
            <a:r>
              <a:rPr lang="fr-FR" sz="2400" dirty="0" err="1"/>
              <a:t>Developer</a:t>
            </a:r>
            <a:r>
              <a:rPr lang="fr-FR" sz="2400" dirty="0"/>
              <a:t> at </a:t>
            </a:r>
            <a:r>
              <a:rPr lang="fr-FR" sz="2400" dirty="0" err="1"/>
              <a:t>ADventori</a:t>
            </a:r>
            <a:endParaRPr lang="fr-FR" sz="2400" dirty="0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9942E94E-E055-A222-58F3-3D5BAC6A34D6}"/>
              </a:ext>
            </a:extLst>
          </p:cNvPr>
          <p:cNvSpPr/>
          <p:nvPr/>
        </p:nvSpPr>
        <p:spPr>
          <a:xfrm>
            <a:off x="0" y="6509442"/>
            <a:ext cx="2879002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1 – </a:t>
            </a:r>
            <a:r>
              <a:rPr lang="fr-FR" dirty="0" err="1">
                <a:solidFill>
                  <a:schemeClr val="tx1"/>
                </a:solidFill>
              </a:rPr>
              <a:t>Personal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Presentation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Picture 4" descr="A person wearing a white hat and earbuds&#10;&#10;Description automatically generated">
            <a:extLst>
              <a:ext uri="{FF2B5EF4-FFF2-40B4-BE49-F238E27FC236}">
                <a16:creationId xmlns:a16="http://schemas.microsoft.com/office/drawing/2014/main" id="{BB22DE58-97A5-D9D4-18A1-C808DC43F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12" y="1962429"/>
            <a:ext cx="3455780" cy="32550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143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10 – Démonstration &amp;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C9E12-530E-2EC4-1B70-E9D378509F45}"/>
              </a:ext>
            </a:extLst>
          </p:cNvPr>
          <p:cNvSpPr txBox="1"/>
          <p:nvPr/>
        </p:nvSpPr>
        <p:spPr>
          <a:xfrm>
            <a:off x="5484710" y="3244334"/>
            <a:ext cx="12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ubercut.fr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BFECB1F1-A3BC-2963-561B-E67B895B969C}"/>
              </a:ext>
            </a:extLst>
          </p:cNvPr>
          <p:cNvSpPr/>
          <p:nvPr/>
        </p:nvSpPr>
        <p:spPr>
          <a:xfrm>
            <a:off x="-1" y="6509442"/>
            <a:ext cx="3476532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10 – Démonstration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3038283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Conclusion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5432194" y="372069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1953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44347B7B-257F-47A0-CF22-619172A3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17" y="661796"/>
            <a:ext cx="4481166" cy="1967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A0B7B-15C7-60AE-2C45-A3A4200BA305}"/>
              </a:ext>
            </a:extLst>
          </p:cNvPr>
          <p:cNvSpPr txBox="1"/>
          <p:nvPr/>
        </p:nvSpPr>
        <p:spPr>
          <a:xfrm>
            <a:off x="659394" y="3429000"/>
            <a:ext cx="10873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 Startup créée en 2009 par </a:t>
            </a:r>
            <a:r>
              <a:rPr lang="fr-FR" sz="2800" dirty="0" err="1"/>
              <a:t>M.Pierre</a:t>
            </a:r>
            <a:r>
              <a:rPr lang="fr-FR" sz="2800" dirty="0"/>
              <a:t>-Antoine </a:t>
            </a:r>
            <a:r>
              <a:rPr lang="fr-FR" sz="2800" dirty="0" err="1"/>
              <a:t>Durgeat</a:t>
            </a:r>
            <a:endParaRPr lang="fr-FR" sz="2800" dirty="0"/>
          </a:p>
          <a:p>
            <a:r>
              <a:rPr lang="fr-FR" sz="2800" dirty="0"/>
              <a:t>- Leader en France des bannières publicitaires dynamiques (DCO)</a:t>
            </a:r>
          </a:p>
          <a:p>
            <a:r>
              <a:rPr lang="fr-FR" sz="2800" dirty="0"/>
              <a:t>- Plus de 20 employés répartis en 3 équipes :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Opérations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Creative </a:t>
            </a:r>
            <a:r>
              <a:rPr lang="fr-FR" sz="2800" dirty="0" err="1"/>
              <a:t>Lab</a:t>
            </a:r>
            <a:r>
              <a:rPr lang="fr-FR" sz="2800" dirty="0"/>
              <a:t>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Tech </a:t>
            </a:r>
            <a:r>
              <a:rPr lang="fr-FR" sz="2800" dirty="0" err="1"/>
              <a:t>Lab</a:t>
            </a:r>
            <a:endParaRPr lang="fr-FR" sz="2800" dirty="0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1E926BB3-7A30-BA23-8388-495E334E25E6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99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4194100" y="407405"/>
            <a:ext cx="38037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Qu’est-ce que la DCO ?</a:t>
            </a:r>
          </a:p>
          <a:p>
            <a:pPr algn="ctr"/>
            <a:r>
              <a:rPr lang="fr-FR" dirty="0"/>
              <a:t>(Dynamic Creative Optimisation)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in overalls holding a tire&#10;&#10;Description automatically generated">
            <a:extLst>
              <a:ext uri="{FF2B5EF4-FFF2-40B4-BE49-F238E27FC236}">
                <a16:creationId xmlns:a16="http://schemas.microsoft.com/office/drawing/2014/main" id="{30028049-38B5-F1ED-8344-2CD87441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4" y="2281473"/>
            <a:ext cx="1804552" cy="3648547"/>
          </a:xfrm>
          <a:prstGeom prst="rect">
            <a:avLst/>
          </a:prstGeom>
        </p:spPr>
      </p:pic>
      <p:pic>
        <p:nvPicPr>
          <p:cNvPr id="9" name="Picture 8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0169317C-98DB-A515-1DD1-C82042FC1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18" y="2281473"/>
            <a:ext cx="1804552" cy="3648548"/>
          </a:xfrm>
          <a:prstGeom prst="rect">
            <a:avLst/>
          </a:prstGeom>
        </p:spPr>
      </p:pic>
      <p:pic>
        <p:nvPicPr>
          <p:cNvPr id="11" name="Picture 10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AD5BF4A7-FCC6-FD96-E735-411EDA6A1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62" y="2281473"/>
            <a:ext cx="1804552" cy="3648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13C4D6-86CE-AB10-39E4-D0CA56CA864F}"/>
              </a:ext>
            </a:extLst>
          </p:cNvPr>
          <p:cNvSpPr txBox="1"/>
          <p:nvPr/>
        </p:nvSpPr>
        <p:spPr>
          <a:xfrm>
            <a:off x="7701533" y="2813084"/>
            <a:ext cx="3639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bannière s’adapte à l’utilisateur et à son contexte de navigation (profil, </a:t>
            </a:r>
            <a:r>
              <a:rPr lang="fr-FR" dirty="0" err="1"/>
              <a:t>géolocalosation</a:t>
            </a:r>
            <a:r>
              <a:rPr lang="fr-FR" dirty="0"/>
              <a:t>, flux de produit, météo, contenu, etc…)</a:t>
            </a:r>
          </a:p>
          <a:p>
            <a:endParaRPr lang="fr-FR" dirty="0"/>
          </a:p>
          <a:p>
            <a:r>
              <a:rPr lang="fr-FR" dirty="0"/>
              <a:t>Les principales technologies utilisées sont :</a:t>
            </a:r>
          </a:p>
          <a:p>
            <a:r>
              <a:rPr lang="fr-FR" dirty="0"/>
              <a:t>- Groovy (Java)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(Javascript)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FE4AA755-919E-F721-471D-43C90B93FADE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560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5132337" y="541575"/>
            <a:ext cx="192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Nos clients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3A32F-7861-4AF2-D56D-5713904D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91" y="1732187"/>
            <a:ext cx="8265814" cy="4584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2DCA3FB8-67D0-7858-17FC-F3CAB90A90B0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481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4431695" y="3720696"/>
            <a:ext cx="332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de mise en relation </a:t>
            </a:r>
          </a:p>
          <a:p>
            <a:pPr algn="ctr"/>
            <a:r>
              <a:rPr lang="fr-FR" dirty="0"/>
              <a:t>entre coiffeurs et clients.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D30F4DAF-D17D-C68E-54F3-E0700988481E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3 – Présentation de Uber Cut</a:t>
            </a:r>
          </a:p>
        </p:txBody>
      </p:sp>
    </p:spTree>
    <p:extLst>
      <p:ext uri="{BB962C8B-B14F-4D97-AF65-F5344CB8AC3E}">
        <p14:creationId xmlns:p14="http://schemas.microsoft.com/office/powerpoint/2010/main" val="2857330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Presentation</a:t>
            </a:r>
          </a:p>
        </p:txBody>
      </p:sp>
      <p:pic>
        <p:nvPicPr>
          <p:cNvPr id="4" name="Picture 3" descr="Close-up of bag with hair comb, hair-cutting shears, and scissors">
            <a:extLst>
              <a:ext uri="{FF2B5EF4-FFF2-40B4-BE49-F238E27FC236}">
                <a16:creationId xmlns:a16="http://schemas.microsoft.com/office/drawing/2014/main" id="{E471B4D6-1BCB-7822-79AE-7E8F16F3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4" r="1"/>
          <a:stretch/>
        </p:blipFill>
        <p:spPr>
          <a:xfrm>
            <a:off x="4911358" y="0"/>
            <a:ext cx="72806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87AB2-C0C7-0366-B1B3-AEDCD563AC2D}"/>
              </a:ext>
            </a:extLst>
          </p:cNvPr>
          <p:cNvSpPr txBox="1"/>
          <p:nvPr/>
        </p:nvSpPr>
        <p:spPr>
          <a:xfrm>
            <a:off x="341695" y="2027975"/>
            <a:ext cx="3974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 Cut est une application web qui permet aux coiffeurs locaux d’être mis en relation avec des clients rapidement, facilement et à un prix abordable.</a:t>
            </a:r>
          </a:p>
          <a:p>
            <a:endParaRPr lang="fr-FR" dirty="0">
              <a:latin typeface="Uber Move" panose="02010803030201060303" pitchFamily="50" charset="0"/>
            </a:endParaRPr>
          </a:p>
          <a:p>
            <a:r>
              <a:rPr lang="fr-FR" dirty="0">
                <a:latin typeface="Uber Move" panose="02010803030201060303" pitchFamily="50" charset="0"/>
              </a:rPr>
              <a:t>Ses principaux avantages sont :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Simplicité d’utilisation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Ouvert à tous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Prix honnêtes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Opportunité de travail pour les coiffeurs talentueux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C4CB89B5-BDA9-0411-B83A-FEB6E6487004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3 – Présentation de Uber Cut</a:t>
            </a:r>
          </a:p>
        </p:txBody>
      </p:sp>
    </p:spTree>
    <p:extLst>
      <p:ext uri="{BB962C8B-B14F-4D97-AF65-F5344CB8AC3E}">
        <p14:creationId xmlns:p14="http://schemas.microsoft.com/office/powerpoint/2010/main" val="2684901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4 – Cahier des charges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693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MVP (Minimum Viable Product) :</a:t>
            </a:r>
          </a:p>
          <a:p>
            <a:r>
              <a:rPr lang="fr-FR" sz="1400" dirty="0"/>
              <a:t>Voici les fonctionnalités minimales nécessaires au bon fonctionnement de l’application</a:t>
            </a:r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E305AAFE-72D4-8277-53EB-774C7E08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54" y="2870301"/>
            <a:ext cx="9875891" cy="2056976"/>
          </a:xfrm>
          <a:prstGeom prst="rect">
            <a:avLst/>
          </a:prstGeom>
        </p:spPr>
      </p:pic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CA826681-CFD5-2ECC-5AEF-053CA2E4E05C}"/>
              </a:ext>
            </a:extLst>
          </p:cNvPr>
          <p:cNvSpPr/>
          <p:nvPr/>
        </p:nvSpPr>
        <p:spPr>
          <a:xfrm>
            <a:off x="0" y="6509442"/>
            <a:ext cx="2525917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4 – 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353442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8163</TotalTime>
  <Words>1307</Words>
  <Application>Microsoft Office PowerPoint</Application>
  <PresentationFormat>Widescreen</PresentationFormat>
  <Paragraphs>267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Uber Move</vt:lpstr>
      <vt:lpstr>Office Theme</vt:lpstr>
      <vt:lpstr>PowerPoint Presentation</vt:lpstr>
      <vt:lpstr>PowerPoint Presentation</vt:lpstr>
      <vt:lpstr>Personal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Wassim Bacha</dc:creator>
  <cp:lastModifiedBy>Wassim Bacha</cp:lastModifiedBy>
  <cp:revision>245</cp:revision>
  <dcterms:created xsi:type="dcterms:W3CDTF">2024-06-03T07:27:24Z</dcterms:created>
  <dcterms:modified xsi:type="dcterms:W3CDTF">2024-06-19T02:42:06Z</dcterms:modified>
</cp:coreProperties>
</file>